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00"/>
    <a:srgbClr val="0000CC"/>
    <a:srgbClr val="000099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3" d="100"/>
          <a:sy n="73" d="100"/>
        </p:scale>
        <p:origin x="-1068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h-TH" smtClean="0"/>
              <a:t>คลิกเพื่อแก้ไขลักษณะชื่อเรื่องรองต้นแบบ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041318-96E9-416F-B40F-591A7527D72E}" type="datetimeFigureOut">
              <a:rPr lang="th-TH" smtClean="0"/>
              <a:t>14/09/58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5A28F9-27D7-42C9-B6A5-82A46DA5A837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73471168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041318-96E9-416F-B40F-591A7527D72E}" type="datetimeFigureOut">
              <a:rPr lang="th-TH" smtClean="0"/>
              <a:t>14/09/58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5A28F9-27D7-42C9-B6A5-82A46DA5A837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0616667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041318-96E9-416F-B40F-591A7527D72E}" type="datetimeFigureOut">
              <a:rPr lang="th-TH" smtClean="0"/>
              <a:t>14/09/58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5A28F9-27D7-42C9-B6A5-82A46DA5A837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5428091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041318-96E9-416F-B40F-591A7527D72E}" type="datetimeFigureOut">
              <a:rPr lang="th-TH" smtClean="0"/>
              <a:t>14/09/58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5A28F9-27D7-42C9-B6A5-82A46DA5A837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0720099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041318-96E9-416F-B40F-591A7527D72E}" type="datetimeFigureOut">
              <a:rPr lang="th-TH" smtClean="0"/>
              <a:t>14/09/58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5A28F9-27D7-42C9-B6A5-82A46DA5A837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0426465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เนื้อหา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041318-96E9-416F-B40F-591A7527D72E}" type="datetimeFigureOut">
              <a:rPr lang="th-TH" smtClean="0"/>
              <a:t>14/09/58</a:t>
            </a:fld>
            <a:endParaRPr lang="th-TH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5A28F9-27D7-42C9-B6A5-82A46DA5A837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6746534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แทนเนื้อหา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แทนข้อความ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6" name="ตัวแทนเนื้อหา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7" name="ตัวแทนวันที่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041318-96E9-416F-B40F-591A7527D72E}" type="datetimeFigureOut">
              <a:rPr lang="th-TH" smtClean="0"/>
              <a:t>14/09/58</a:t>
            </a:fld>
            <a:endParaRPr lang="th-TH"/>
          </a:p>
        </p:txBody>
      </p:sp>
      <p:sp>
        <p:nvSpPr>
          <p:cNvPr id="8" name="ตัวแทนท้ายกระดา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ตัวแทน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5A28F9-27D7-42C9-B6A5-82A46DA5A837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3778867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วันที่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041318-96E9-416F-B40F-591A7527D72E}" type="datetimeFigureOut">
              <a:rPr lang="th-TH" smtClean="0"/>
              <a:t>14/09/58</a:t>
            </a:fld>
            <a:endParaRPr lang="th-TH"/>
          </a:p>
        </p:txBody>
      </p:sp>
      <p:sp>
        <p:nvSpPr>
          <p:cNvPr id="4" name="ตัวแทน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ตัวแทน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5A28F9-27D7-42C9-B6A5-82A46DA5A837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7575801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วันที่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041318-96E9-416F-B40F-591A7527D72E}" type="datetimeFigureOut">
              <a:rPr lang="th-TH" smtClean="0"/>
              <a:t>14/09/58</a:t>
            </a:fld>
            <a:endParaRPr lang="th-TH"/>
          </a:p>
        </p:txBody>
      </p:sp>
      <p:sp>
        <p:nvSpPr>
          <p:cNvPr id="3" name="ตัวแทน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5A28F9-27D7-42C9-B6A5-82A46DA5A837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2756744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ข้อความ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041318-96E9-416F-B40F-591A7527D72E}" type="datetimeFigureOut">
              <a:rPr lang="th-TH" smtClean="0"/>
              <a:t>14/09/58</a:t>
            </a:fld>
            <a:endParaRPr lang="th-TH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5A28F9-27D7-42C9-B6A5-82A46DA5A837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8947944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รูปภาพ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h-TH"/>
          </a:p>
        </p:txBody>
      </p:sp>
      <p:sp>
        <p:nvSpPr>
          <p:cNvPr id="4" name="ตัวแทนข้อความ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041318-96E9-416F-B40F-591A7527D72E}" type="datetimeFigureOut">
              <a:rPr lang="th-TH" smtClean="0"/>
              <a:t>14/09/58</a:t>
            </a:fld>
            <a:endParaRPr lang="th-TH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5A28F9-27D7-42C9-B6A5-82A46DA5A837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9740259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ชื่อเรื่อง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041318-96E9-416F-B40F-591A7527D72E}" type="datetimeFigureOut">
              <a:rPr lang="th-TH" smtClean="0"/>
              <a:t>14/09/58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45A28F9-27D7-42C9-B6A5-82A46DA5A837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5617735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สี่เหลี่ยมผืนผ้า 3"/>
          <p:cNvSpPr/>
          <p:nvPr/>
        </p:nvSpPr>
        <p:spPr>
          <a:xfrm>
            <a:off x="326327" y="1340768"/>
            <a:ext cx="8632766" cy="5047536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endParaRPr lang="th-TH" sz="3000" b="1" dirty="0" smtClean="0">
              <a:solidFill>
                <a:srgbClr val="0000CC"/>
              </a:solidFill>
            </a:endParaRPr>
          </a:p>
          <a:p>
            <a:endParaRPr lang="th-TH" sz="2000" b="1" dirty="0" smtClean="0">
              <a:solidFill>
                <a:srgbClr val="0000CC"/>
              </a:solidFill>
            </a:endParaRPr>
          </a:p>
          <a:p>
            <a:r>
              <a:rPr lang="th-TH" sz="3000" b="1" dirty="0" smtClean="0">
                <a:solidFill>
                  <a:srgbClr val="0000CC"/>
                </a:solidFill>
              </a:rPr>
              <a:t>     </a:t>
            </a:r>
            <a:r>
              <a:rPr lang="th-TH" sz="2900" b="1" dirty="0" smtClean="0">
                <a:solidFill>
                  <a:srgbClr val="0000CC"/>
                </a:solidFill>
              </a:rPr>
              <a:t>-  </a:t>
            </a:r>
            <a:r>
              <a:rPr lang="th-TH" sz="2900" b="1" dirty="0">
                <a:solidFill>
                  <a:srgbClr val="0000CC"/>
                </a:solidFill>
              </a:rPr>
              <a:t>ครูออกข้อสอบมาไม่ตรงตามผังข้อสอบ  (ใช้ผังข้อสอบเล่มอื่น)</a:t>
            </a:r>
            <a:endParaRPr lang="en-US" sz="2900" b="1" dirty="0">
              <a:solidFill>
                <a:srgbClr val="0000CC"/>
              </a:solidFill>
            </a:endParaRPr>
          </a:p>
          <a:p>
            <a:r>
              <a:rPr lang="th-TH" sz="2900" b="1" dirty="0" smtClean="0">
                <a:solidFill>
                  <a:srgbClr val="0000CC"/>
                </a:solidFill>
              </a:rPr>
              <a:t>     -  </a:t>
            </a:r>
            <a:r>
              <a:rPr lang="th-TH" sz="2900" b="1" dirty="0">
                <a:solidFill>
                  <a:srgbClr val="0000CC"/>
                </a:solidFill>
              </a:rPr>
              <a:t>ลอกข้อสอบเก่ามา  เอาข้อสอบภาคเรียนที่สอบไปแล้ว โดยไม่มี</a:t>
            </a:r>
            <a:r>
              <a:rPr lang="th-TH" sz="2900" b="1" dirty="0" smtClean="0">
                <a:solidFill>
                  <a:srgbClr val="0000CC"/>
                </a:solidFill>
              </a:rPr>
              <a:t>การ    </a:t>
            </a:r>
          </a:p>
          <a:p>
            <a:r>
              <a:rPr lang="th-TH" sz="2900" b="1" dirty="0">
                <a:solidFill>
                  <a:srgbClr val="0000CC"/>
                </a:solidFill>
              </a:rPr>
              <a:t> </a:t>
            </a:r>
            <a:r>
              <a:rPr lang="th-TH" sz="2900" b="1" dirty="0" smtClean="0">
                <a:solidFill>
                  <a:srgbClr val="0000CC"/>
                </a:solidFill>
              </a:rPr>
              <a:t>       ดัดแปลง</a:t>
            </a:r>
            <a:endParaRPr lang="en-US" sz="2900" b="1" dirty="0">
              <a:solidFill>
                <a:srgbClr val="0000CC"/>
              </a:solidFill>
            </a:endParaRPr>
          </a:p>
          <a:p>
            <a:r>
              <a:rPr lang="th-TH" sz="2900" b="1" dirty="0" smtClean="0">
                <a:solidFill>
                  <a:srgbClr val="0000CC"/>
                </a:solidFill>
              </a:rPr>
              <a:t>     -  </a:t>
            </a:r>
            <a:r>
              <a:rPr lang="th-TH" sz="2900" b="1" dirty="0">
                <a:solidFill>
                  <a:srgbClr val="0000CC"/>
                </a:solidFill>
              </a:rPr>
              <a:t>ลอกข้อสอบจาก </a:t>
            </a:r>
            <a:r>
              <a:rPr lang="en-US" sz="2900" b="1" dirty="0">
                <a:solidFill>
                  <a:srgbClr val="0000CC"/>
                </a:solidFill>
              </a:rPr>
              <a:t>Internet</a:t>
            </a:r>
          </a:p>
          <a:p>
            <a:r>
              <a:rPr lang="th-TH" sz="2900" b="1" dirty="0" smtClean="0">
                <a:solidFill>
                  <a:srgbClr val="0000CC"/>
                </a:solidFill>
              </a:rPr>
              <a:t>     -  </a:t>
            </a:r>
            <a:r>
              <a:rPr lang="th-TH" sz="2900" b="1" dirty="0">
                <a:solidFill>
                  <a:srgbClr val="0000CC"/>
                </a:solidFill>
              </a:rPr>
              <a:t>ข้อสอบเหมือนกัน จังหวัดเดียวกัน  เหมือนกัน 3-4 ชุด</a:t>
            </a:r>
            <a:endParaRPr lang="en-US" sz="2900" b="1" dirty="0">
              <a:solidFill>
                <a:srgbClr val="0000CC"/>
              </a:solidFill>
            </a:endParaRPr>
          </a:p>
          <a:p>
            <a:r>
              <a:rPr lang="th-TH" sz="2900" b="1" dirty="0" smtClean="0">
                <a:solidFill>
                  <a:srgbClr val="0000CC"/>
                </a:solidFill>
              </a:rPr>
              <a:t>     -  </a:t>
            </a:r>
            <a:r>
              <a:rPr lang="th-TH" sz="2900" b="1" dirty="0">
                <a:solidFill>
                  <a:srgbClr val="0000CC"/>
                </a:solidFill>
              </a:rPr>
              <a:t>ข้อสอบที่ส่งมาจากจังหวัด ไม่ได้คัดเลือกตรวจสอบมาก่อน  </a:t>
            </a:r>
            <a:endParaRPr lang="th-TH" sz="2900" b="1" dirty="0" smtClean="0">
              <a:solidFill>
                <a:srgbClr val="0000CC"/>
              </a:solidFill>
            </a:endParaRPr>
          </a:p>
          <a:p>
            <a:r>
              <a:rPr lang="th-TH" sz="2900" b="1" dirty="0" smtClean="0">
                <a:solidFill>
                  <a:srgbClr val="0000CC"/>
                </a:solidFill>
              </a:rPr>
              <a:t>        (</a:t>
            </a:r>
            <a:r>
              <a:rPr lang="th-TH" sz="2900" b="1" dirty="0">
                <a:solidFill>
                  <a:srgbClr val="0000CC"/>
                </a:solidFill>
              </a:rPr>
              <a:t>ในกรณีที่ให้สถานศึกษา </a:t>
            </a:r>
            <a:r>
              <a:rPr lang="th-TH" sz="2900" b="1" dirty="0" smtClean="0">
                <a:solidFill>
                  <a:srgbClr val="0000CC"/>
                </a:solidFill>
              </a:rPr>
              <a:t> </a:t>
            </a:r>
            <a:r>
              <a:rPr lang="th-TH" sz="2900" b="1" dirty="0">
                <a:solidFill>
                  <a:srgbClr val="0000CC"/>
                </a:solidFill>
              </a:rPr>
              <a:t>ออกข้อสอบทุกอำเภอ)  แล้วก็จัดส่งมาทุกชุด</a:t>
            </a:r>
            <a:endParaRPr lang="en-US" sz="2900" b="1" dirty="0">
              <a:solidFill>
                <a:srgbClr val="0000CC"/>
              </a:solidFill>
            </a:endParaRPr>
          </a:p>
          <a:p>
            <a:r>
              <a:rPr lang="th-TH" sz="2900" b="1" dirty="0" smtClean="0">
                <a:solidFill>
                  <a:srgbClr val="0000CC"/>
                </a:solidFill>
              </a:rPr>
              <a:t>     -  </a:t>
            </a:r>
            <a:r>
              <a:rPr lang="th-TH" sz="2900" b="1" dirty="0">
                <a:solidFill>
                  <a:srgbClr val="0000CC"/>
                </a:solidFill>
              </a:rPr>
              <a:t>ถ้าข้อสอบที่จังหวัดมีการประชุมปฏิบัติการออกข้อสอบมา  </a:t>
            </a:r>
            <a:endParaRPr lang="th-TH" sz="2900" b="1" dirty="0" smtClean="0">
              <a:solidFill>
                <a:srgbClr val="0000CC"/>
              </a:solidFill>
            </a:endParaRPr>
          </a:p>
          <a:p>
            <a:r>
              <a:rPr lang="th-TH" sz="2900" b="1" dirty="0">
                <a:solidFill>
                  <a:srgbClr val="0000CC"/>
                </a:solidFill>
              </a:rPr>
              <a:t> </a:t>
            </a:r>
            <a:r>
              <a:rPr lang="th-TH" sz="2900" b="1" dirty="0" smtClean="0">
                <a:solidFill>
                  <a:srgbClr val="0000CC"/>
                </a:solidFill>
              </a:rPr>
              <a:t>       ข้อสอบ</a:t>
            </a:r>
            <a:r>
              <a:rPr lang="th-TH" sz="2900" b="1" dirty="0">
                <a:solidFill>
                  <a:srgbClr val="0000CC"/>
                </a:solidFill>
              </a:rPr>
              <a:t>ก็</a:t>
            </a:r>
            <a:r>
              <a:rPr lang="th-TH" sz="2900" b="1" dirty="0" smtClean="0">
                <a:solidFill>
                  <a:srgbClr val="0000CC"/>
                </a:solidFill>
              </a:rPr>
              <a:t>ตรงตามผล</a:t>
            </a:r>
            <a:r>
              <a:rPr lang="th-TH" sz="2900" b="1" dirty="0">
                <a:solidFill>
                  <a:srgbClr val="0000CC"/>
                </a:solidFill>
              </a:rPr>
              <a:t>การ</a:t>
            </a:r>
            <a:r>
              <a:rPr lang="th-TH" sz="2900" b="1" dirty="0" smtClean="0">
                <a:solidFill>
                  <a:srgbClr val="0000CC"/>
                </a:solidFill>
              </a:rPr>
              <a:t>เรียนรู้ที่</a:t>
            </a:r>
            <a:r>
              <a:rPr lang="th-TH" sz="2900" b="1" dirty="0">
                <a:solidFill>
                  <a:srgbClr val="0000CC"/>
                </a:solidFill>
              </a:rPr>
              <a:t>คาดหวัง  ตรงตามผังออกข้อสอบ</a:t>
            </a:r>
            <a:endParaRPr lang="en-US" sz="2900" b="1" dirty="0">
              <a:solidFill>
                <a:srgbClr val="0000CC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267744" y="439188"/>
            <a:ext cx="4104456" cy="707886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th-TH" sz="4000" b="1" dirty="0" smtClean="0">
                <a:solidFill>
                  <a:srgbClr val="0000CC"/>
                </a:solidFill>
              </a:rPr>
              <a:t>ข้อสังเกตที่พบ</a:t>
            </a:r>
            <a:endParaRPr lang="en-US" sz="4000" dirty="0">
              <a:solidFill>
                <a:srgbClr val="0000CC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09045" y="1344378"/>
            <a:ext cx="3741617" cy="646331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th-TH" sz="3600" b="1" dirty="0" smtClean="0">
                <a:solidFill>
                  <a:srgbClr val="0000CC"/>
                </a:solidFill>
              </a:rPr>
              <a:t>1.  การออกข้อสอบ</a:t>
            </a:r>
            <a:endParaRPr lang="en-US" sz="3600" b="1" dirty="0">
              <a:solidFill>
                <a:srgbClr val="0000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762858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สี่เหลี่ยมผืนผ้า 3"/>
          <p:cNvSpPr/>
          <p:nvPr/>
        </p:nvSpPr>
        <p:spPr>
          <a:xfrm>
            <a:off x="755576" y="692696"/>
            <a:ext cx="7704856" cy="5078313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endParaRPr lang="en-US" sz="3600" dirty="0" smtClean="0">
              <a:solidFill>
                <a:srgbClr val="0000CC"/>
              </a:solidFill>
            </a:endParaRPr>
          </a:p>
          <a:p>
            <a:endParaRPr lang="en-US" sz="1400" dirty="0" smtClean="0">
              <a:solidFill>
                <a:srgbClr val="0000CC"/>
              </a:solidFill>
            </a:endParaRPr>
          </a:p>
          <a:p>
            <a:r>
              <a:rPr lang="en-US" sz="3400" b="1" dirty="0" smtClean="0">
                <a:solidFill>
                  <a:srgbClr val="0000CC"/>
                </a:solidFill>
              </a:rPr>
              <a:t>       - </a:t>
            </a:r>
            <a:r>
              <a:rPr lang="th-TH" sz="3400" b="1" dirty="0" smtClean="0">
                <a:solidFill>
                  <a:srgbClr val="0000CC"/>
                </a:solidFill>
              </a:rPr>
              <a:t> </a:t>
            </a:r>
            <a:r>
              <a:rPr lang="th-TH" sz="3400" b="1" dirty="0">
                <a:solidFill>
                  <a:srgbClr val="0000CC"/>
                </a:solidFill>
              </a:rPr>
              <a:t>สั่งข้อสอบไม่ตรงรายวิชาที่ลงทะเบียน  เช่น  </a:t>
            </a:r>
            <a:endParaRPr lang="th-TH" sz="3400" b="1" dirty="0" smtClean="0">
              <a:solidFill>
                <a:srgbClr val="0000CC"/>
              </a:solidFill>
            </a:endParaRPr>
          </a:p>
          <a:p>
            <a:r>
              <a:rPr lang="th-TH" sz="3400" b="1" dirty="0" smtClean="0">
                <a:solidFill>
                  <a:srgbClr val="0000CC"/>
                </a:solidFill>
              </a:rPr>
              <a:t>          สั่งข้อสอบ  </a:t>
            </a:r>
            <a:r>
              <a:rPr lang="th-TH" sz="3400" b="1" dirty="0" err="1">
                <a:solidFill>
                  <a:srgbClr val="0000CC"/>
                </a:solidFill>
              </a:rPr>
              <a:t>ทช</a:t>
            </a:r>
            <a:r>
              <a:rPr lang="th-TH" sz="3400" b="1" dirty="0">
                <a:solidFill>
                  <a:srgbClr val="0000CC"/>
                </a:solidFill>
              </a:rPr>
              <a:t> 11001 เศรษฐกิจพอเพียง </a:t>
            </a:r>
            <a:r>
              <a:rPr lang="th-TH" sz="3400" b="1" dirty="0" smtClean="0">
                <a:solidFill>
                  <a:srgbClr val="0000CC"/>
                </a:solidFill>
              </a:rPr>
              <a:t>100 ฉบับ</a:t>
            </a:r>
          </a:p>
          <a:p>
            <a:r>
              <a:rPr lang="th-TH" sz="3400" b="1" dirty="0" smtClean="0">
                <a:solidFill>
                  <a:srgbClr val="0000CC"/>
                </a:solidFill>
              </a:rPr>
              <a:t>          ไม่</a:t>
            </a:r>
            <a:r>
              <a:rPr lang="th-TH" sz="3400" b="1" dirty="0">
                <a:solidFill>
                  <a:srgbClr val="0000CC"/>
                </a:solidFill>
              </a:rPr>
              <a:t>มีคนเข้าสอบเลย</a:t>
            </a:r>
            <a:endParaRPr lang="en-US" sz="3400" b="1" dirty="0">
              <a:solidFill>
                <a:srgbClr val="0000CC"/>
              </a:solidFill>
            </a:endParaRPr>
          </a:p>
          <a:p>
            <a:r>
              <a:rPr lang="th-TH" sz="3400" b="1" dirty="0" smtClean="0">
                <a:solidFill>
                  <a:srgbClr val="0000CC"/>
                </a:solidFill>
              </a:rPr>
              <a:t>       -  </a:t>
            </a:r>
            <a:r>
              <a:rPr lang="th-TH" sz="3400" b="1" dirty="0">
                <a:solidFill>
                  <a:srgbClr val="0000CC"/>
                </a:solidFill>
              </a:rPr>
              <a:t>สั่งแล้ว 100 ฉบับ  เข้าสอบ 10 คน</a:t>
            </a:r>
            <a:endParaRPr lang="en-US" sz="3400" b="1" dirty="0">
              <a:solidFill>
                <a:srgbClr val="0000CC"/>
              </a:solidFill>
            </a:endParaRPr>
          </a:p>
          <a:p>
            <a:r>
              <a:rPr lang="th-TH" sz="3400" b="1" dirty="0" smtClean="0">
                <a:solidFill>
                  <a:srgbClr val="0000CC"/>
                </a:solidFill>
              </a:rPr>
              <a:t>       -  </a:t>
            </a:r>
            <a:r>
              <a:rPr lang="th-TH" sz="3400" b="1" dirty="0">
                <a:solidFill>
                  <a:srgbClr val="0000CC"/>
                </a:solidFill>
              </a:rPr>
              <a:t>ไม่มีการสั่งข้อสอบ  แต่มีคนเข้าสอบ</a:t>
            </a:r>
            <a:endParaRPr lang="en-US" sz="3400" b="1" dirty="0">
              <a:solidFill>
                <a:srgbClr val="0000CC"/>
              </a:solidFill>
            </a:endParaRPr>
          </a:p>
          <a:p>
            <a:r>
              <a:rPr lang="th-TH" sz="3400" b="1" dirty="0" smtClean="0">
                <a:solidFill>
                  <a:srgbClr val="0000CC"/>
                </a:solidFill>
              </a:rPr>
              <a:t>       -  </a:t>
            </a:r>
            <a:r>
              <a:rPr lang="th-TH" sz="3400" b="1" dirty="0">
                <a:solidFill>
                  <a:srgbClr val="0000CC"/>
                </a:solidFill>
              </a:rPr>
              <a:t>สั่งข้อสอบ  (บันทึกข้อมูลแล้วไม่มีการตรวจสอบ</a:t>
            </a:r>
            <a:r>
              <a:rPr lang="th-TH" sz="3400" b="1" dirty="0" smtClean="0">
                <a:solidFill>
                  <a:srgbClr val="0000CC"/>
                </a:solidFill>
              </a:rPr>
              <a:t>ว่า </a:t>
            </a:r>
          </a:p>
          <a:p>
            <a:r>
              <a:rPr lang="th-TH" sz="3400" b="1" dirty="0">
                <a:solidFill>
                  <a:srgbClr val="0000CC"/>
                </a:solidFill>
              </a:rPr>
              <a:t> </a:t>
            </a:r>
            <a:r>
              <a:rPr lang="th-TH" sz="3400" b="1" dirty="0" smtClean="0">
                <a:solidFill>
                  <a:srgbClr val="0000CC"/>
                </a:solidFill>
              </a:rPr>
              <a:t>         ถูกต้อง</a:t>
            </a:r>
            <a:r>
              <a:rPr lang="th-TH" sz="3400" b="1" dirty="0">
                <a:solidFill>
                  <a:srgbClr val="0000CC"/>
                </a:solidFill>
              </a:rPr>
              <a:t>หรือไม่)</a:t>
            </a:r>
            <a:endParaRPr lang="en-US" sz="3400" b="1" dirty="0">
              <a:solidFill>
                <a:srgbClr val="0000CC"/>
              </a:solidFill>
            </a:endParaRPr>
          </a:p>
          <a:p>
            <a:r>
              <a:rPr lang="th-TH" sz="3400" b="1" dirty="0" smtClean="0">
                <a:solidFill>
                  <a:srgbClr val="0000CC"/>
                </a:solidFill>
              </a:rPr>
              <a:t>       -  </a:t>
            </a:r>
            <a:r>
              <a:rPr lang="th-TH" sz="3400" b="1" dirty="0">
                <a:solidFill>
                  <a:srgbClr val="0000CC"/>
                </a:solidFill>
              </a:rPr>
              <a:t>สั่งเข้าสอบขาดเป็นสนาม</a:t>
            </a:r>
            <a:endParaRPr lang="en-US" sz="3400" b="1" dirty="0">
              <a:solidFill>
                <a:srgbClr val="0000CC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51356" y="692696"/>
            <a:ext cx="4540723" cy="646331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th-TH" sz="3600" b="1" dirty="0" smtClean="0">
                <a:solidFill>
                  <a:srgbClr val="000099"/>
                </a:solidFill>
              </a:rPr>
              <a:t>2.  การสั่งข้อสอบ  (บน  </a:t>
            </a:r>
            <a:r>
              <a:rPr lang="en-US" sz="3600" b="1" dirty="0" smtClean="0">
                <a:solidFill>
                  <a:srgbClr val="000099"/>
                </a:solidFill>
              </a:rPr>
              <a:t>web</a:t>
            </a:r>
            <a:r>
              <a:rPr lang="th-TH" sz="3600" b="1" dirty="0" smtClean="0">
                <a:solidFill>
                  <a:srgbClr val="000099"/>
                </a:solidFill>
              </a:rPr>
              <a:t>)</a:t>
            </a:r>
            <a:endParaRPr lang="en-US" sz="3600" b="1" dirty="0">
              <a:solidFill>
                <a:srgbClr val="0000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913266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สี่เหลี่ยมผืนผ้า 3"/>
          <p:cNvSpPr/>
          <p:nvPr/>
        </p:nvSpPr>
        <p:spPr>
          <a:xfrm>
            <a:off x="827584" y="404664"/>
            <a:ext cx="7416824" cy="6001643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endParaRPr lang="th-TH" sz="3400" dirty="0" smtClean="0"/>
          </a:p>
          <a:p>
            <a:endParaRPr lang="th-TH" sz="1000" dirty="0" smtClean="0"/>
          </a:p>
          <a:p>
            <a:r>
              <a:rPr lang="th-TH" sz="3400" dirty="0"/>
              <a:t>	</a:t>
            </a:r>
            <a:r>
              <a:rPr lang="th-TH" sz="3400" b="1" dirty="0">
                <a:solidFill>
                  <a:srgbClr val="0000CC"/>
                </a:solidFill>
              </a:rPr>
              <a:t>-  กระดาษคำตอบฝนไม่ครบ  รหัสนักศึกษาไม่ฝน  รหัสสถานศึกษา  รหัสวิชา  ไม่ได้ฝน</a:t>
            </a:r>
            <a:endParaRPr lang="en-US" sz="3400" b="1" dirty="0">
              <a:solidFill>
                <a:srgbClr val="0000CC"/>
              </a:solidFill>
            </a:endParaRPr>
          </a:p>
          <a:p>
            <a:r>
              <a:rPr lang="th-TH" sz="3400" b="1" dirty="0">
                <a:solidFill>
                  <a:srgbClr val="0000CC"/>
                </a:solidFill>
              </a:rPr>
              <a:t>	-  ฝนมา  แต่ฝนผิดช่อง</a:t>
            </a:r>
            <a:endParaRPr lang="en-US" sz="3400" b="1" dirty="0">
              <a:solidFill>
                <a:srgbClr val="0000CC"/>
              </a:solidFill>
            </a:endParaRPr>
          </a:p>
          <a:p>
            <a:r>
              <a:rPr lang="th-TH" sz="3400" b="1" dirty="0">
                <a:solidFill>
                  <a:srgbClr val="0000CC"/>
                </a:solidFill>
              </a:rPr>
              <a:t>	-  นักศึกษาลอกคำตอบกัน  สังเกตจากได้คะแนน</a:t>
            </a:r>
            <a:r>
              <a:rPr lang="th-TH" sz="3400" b="1" dirty="0" smtClean="0">
                <a:solidFill>
                  <a:srgbClr val="0000CC"/>
                </a:solidFill>
              </a:rPr>
              <a:t>เท่ากัน </a:t>
            </a:r>
            <a:r>
              <a:rPr lang="th-TH" sz="3400" b="1" dirty="0">
                <a:solidFill>
                  <a:srgbClr val="0000CC"/>
                </a:solidFill>
              </a:rPr>
              <a:t>ตรวจสอบข้อถูกถูกเหมือนกัน </a:t>
            </a:r>
            <a:r>
              <a:rPr lang="th-TH" sz="3400" b="1" dirty="0" smtClean="0">
                <a:solidFill>
                  <a:srgbClr val="0000CC"/>
                </a:solidFill>
              </a:rPr>
              <a:t>ผิด</a:t>
            </a:r>
            <a:r>
              <a:rPr lang="th-TH" sz="3400" b="1" dirty="0">
                <a:solidFill>
                  <a:srgbClr val="0000CC"/>
                </a:solidFill>
              </a:rPr>
              <a:t>ก็ผิดข้อเดียวกัน  นั่งใกล้กัน</a:t>
            </a:r>
            <a:endParaRPr lang="en-US" sz="3400" b="1" dirty="0">
              <a:solidFill>
                <a:srgbClr val="0000CC"/>
              </a:solidFill>
            </a:endParaRPr>
          </a:p>
          <a:p>
            <a:r>
              <a:rPr lang="th-TH" sz="3400" b="1" dirty="0">
                <a:solidFill>
                  <a:srgbClr val="0000CC"/>
                </a:solidFill>
              </a:rPr>
              <a:t>	-  กรรมการคุมสอบไม่ได้ตรวจสอบ</a:t>
            </a:r>
            <a:endParaRPr lang="en-US" sz="3400" b="1" dirty="0">
              <a:solidFill>
                <a:srgbClr val="0000CC"/>
              </a:solidFill>
            </a:endParaRPr>
          </a:p>
          <a:p>
            <a:r>
              <a:rPr lang="th-TH" sz="3400" b="1" dirty="0" smtClean="0">
                <a:solidFill>
                  <a:srgbClr val="0000CC"/>
                </a:solidFill>
              </a:rPr>
              <a:t>          -  </a:t>
            </a:r>
            <a:r>
              <a:rPr lang="th-TH" sz="3400" b="1" dirty="0">
                <a:solidFill>
                  <a:srgbClr val="0000CC"/>
                </a:solidFill>
              </a:rPr>
              <a:t>กระดาษคำตอบวิชาภาษาอังกฤษ  </a:t>
            </a:r>
            <a:r>
              <a:rPr lang="th-TH" sz="3400" b="1" dirty="0" smtClean="0">
                <a:solidFill>
                  <a:srgbClr val="0000CC"/>
                </a:solidFill>
              </a:rPr>
              <a:t>นักศึกษา  ฝน</a:t>
            </a:r>
            <a:r>
              <a:rPr lang="th-TH" sz="3400" b="1" dirty="0">
                <a:solidFill>
                  <a:srgbClr val="0000CC"/>
                </a:solidFill>
              </a:rPr>
              <a:t>ที่ตัวอักษรภาษาอังกฤษ  ไม่ได้ฝน</a:t>
            </a:r>
            <a:r>
              <a:rPr lang="th-TH" sz="3400" b="1" dirty="0" smtClean="0">
                <a:solidFill>
                  <a:srgbClr val="0000CC"/>
                </a:solidFill>
              </a:rPr>
              <a:t>ที่ตัวอักษร ก ข </a:t>
            </a:r>
            <a:r>
              <a:rPr lang="th-TH" sz="3400" b="1" dirty="0">
                <a:solidFill>
                  <a:srgbClr val="0000CC"/>
                </a:solidFill>
              </a:rPr>
              <a:t>ค </a:t>
            </a:r>
            <a:r>
              <a:rPr lang="th-TH" sz="3400" b="1" dirty="0" smtClean="0">
                <a:solidFill>
                  <a:srgbClr val="0000CC"/>
                </a:solidFill>
              </a:rPr>
              <a:t>ง  </a:t>
            </a:r>
            <a:r>
              <a:rPr lang="th-TH" sz="3400" b="1" dirty="0">
                <a:solidFill>
                  <a:srgbClr val="0000CC"/>
                </a:solidFill>
              </a:rPr>
              <a:t>จึงทำให้ได้คะแนน  0  (ศูนย์)</a:t>
            </a:r>
            <a:endParaRPr lang="en-US" sz="3400" b="1" dirty="0">
              <a:solidFill>
                <a:srgbClr val="0000CC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27584" y="406327"/>
            <a:ext cx="4320480" cy="646331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th-TH" sz="3600" b="1" dirty="0" smtClean="0">
                <a:solidFill>
                  <a:srgbClr val="000099"/>
                </a:solidFill>
              </a:rPr>
              <a:t>3.  การตรวจกระดาษคำตอบ</a:t>
            </a:r>
            <a:endParaRPr lang="en-US" sz="3600" b="1" dirty="0">
              <a:solidFill>
                <a:srgbClr val="0000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1719199"/>
      </p:ext>
    </p:extLst>
  </p:cSld>
  <p:clrMapOvr>
    <a:masterClrMapping/>
  </p:clrMapOvr>
</p:sld>
</file>

<file path=ppt/theme/theme1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</TotalTime>
  <Words>207</Words>
  <Application>Microsoft Office PowerPoint</Application>
  <PresentationFormat>นำเสนอทางหน้าจอ (4:3)</PresentationFormat>
  <Paragraphs>32</Paragraphs>
  <Slides>3</Slides>
  <Notes>0</Notes>
  <HiddenSlides>0</HiddenSlides>
  <MMClips>0</MMClips>
  <ScaleCrop>false</ScaleCrop>
  <HeadingPairs>
    <vt:vector size="4" baseType="variant">
      <vt:variant>
        <vt:lpstr>ชุดรูปแบบ</vt:lpstr>
      </vt:variant>
      <vt:variant>
        <vt:i4>1</vt:i4>
      </vt:variant>
      <vt:variant>
        <vt:lpstr>ชื่อเรื่องภาพนิ่ง</vt:lpstr>
      </vt:variant>
      <vt:variant>
        <vt:i4>3</vt:i4>
      </vt:variant>
    </vt:vector>
  </HeadingPairs>
  <TitlesOfParts>
    <vt:vector size="4" baseType="lpstr">
      <vt:lpstr>ชุดรูปแบบของ Office</vt:lpstr>
      <vt:lpstr>งานนำเสนอ PowerPoint</vt:lpstr>
      <vt:lpstr>งานนำเสนอ PowerPoint</vt:lpstr>
      <vt:lpstr>งานนำเสนอ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งานนำเสนอ PowerPoint</dc:title>
  <dc:creator>NBsomsong</dc:creator>
  <cp:lastModifiedBy>NBsomsong</cp:lastModifiedBy>
  <cp:revision>5</cp:revision>
  <dcterms:created xsi:type="dcterms:W3CDTF">2015-09-14T02:03:34Z</dcterms:created>
  <dcterms:modified xsi:type="dcterms:W3CDTF">2015-09-14T02:26:46Z</dcterms:modified>
</cp:coreProperties>
</file>