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5DCA2-905B-4FAB-BE46-A36024BDC31D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C6E06-6F13-484B-A648-53DE6B5D616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1096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C6E06-6F13-484B-A648-53DE6B5D6166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17403-BBAF-4B1C-AF81-2A179BEEEA09}" type="datetimeFigureOut">
              <a:rPr lang="th-TH" smtClean="0"/>
              <a:pPr/>
              <a:t>15/09/58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FEA75-A7B6-4FAF-B6A4-C7779DDE7D2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429684" cy="5929353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ประเด็น</a:t>
            </a:r>
            <a:r>
              <a:rPr lang="en-US" sz="4800" b="1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>
                <a:latin typeface="Angsana New" pitchFamily="18" charset="-34"/>
                <a:cs typeface="Angsana New" pitchFamily="18" charset="-34"/>
              </a:rPr>
            </a:b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การแบ่งกลุ่มสัมมนาสภาพการดำเนินงานการวัดและประเมินผลหลักสูตรการศึกษานอกระบบ</a:t>
            </a:r>
            <a:br>
              <a:rPr lang="th-TH" sz="48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800" b="1" spc="-70" dirty="0" smtClean="0">
                <a:latin typeface="Angsana New" pitchFamily="18" charset="-34"/>
                <a:cs typeface="Angsana New" pitchFamily="18" charset="-34"/>
              </a:rPr>
              <a:t>ระดับการศึกษาขั้นพื้นฐาน 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 พุทธศักราช 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2551  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และกระบวนการจัดสอบทุกหลักสูตร</a:t>
            </a:r>
            <a:endParaRPr lang="th-TH" sz="48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2.5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แนวทางการบริหารการจัดสอบ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sz="3200" u="sng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) ระหว่างภาค</a:t>
            </a:r>
            <a:r>
              <a:rPr lang="en-US" sz="3200" u="sng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ครูดำเนินการจัดสอบ/ ทำข้อสอบเอง /จัดสอบเอง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ให้มีการประชุมจัดทำข้อสอบระหว่างภาคร่วมกันระหว่างจังหวัด หรือ ภายในจังหวัดเดียวกัน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ตั้งคณะทำงานออกข้อสอบระหว่างภาคของแต่ละจังหวัด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3200" u="sng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) ปลายภาค  </a:t>
            </a: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อำเภอ ดำเนินงานในระยะเวลาตามที่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สนง.กศน.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กำหนด</a:t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br>
              <a:rPr lang="th-TH" sz="3600" u="sng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ควรให้มีการจัดสอบรายวิชาเลือกก่อนวิชาบังคับหรือสอบนอกตาราง</a:t>
            </a:r>
            <a:endParaRPr lang="th-TH" sz="5400" u="sng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6297634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             .6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แนวทางและมาตรการแก้ไขปัญหาการขาดสอบปลายภาคเรียน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ตัดหมดสิทธิ์สอบ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ส่งไปรษณียบัตร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ติดตามทาง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ไลน์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/เฟส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โครงการเยี่ยมบ้าน 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ประชาสัมพันธ์เสียงตามสาย หมู่บ้าน สถานีวิทยุชุมชน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ควรจัดให้มีการเลื่อนสอบ กรณี 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ไม่สามารถเข้าสอบได้ตามกำหนดเวลา โดยเขียนคำร้องก่อนถึงวันสอบจริง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7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วัน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ให้มีการสอบด้วยระบบ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E exam</a:t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ที่ขาดสอบภาคเรียนต่อไปให้ลงทะเบียนด้วยตนเองที่ 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อำเภอ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ที่ขาดสอบ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ภาคเรียน ไม่ให้ลงทะเบียนต่อ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rmAutofit fontScale="90000"/>
          </a:bodyPr>
          <a:lstStyle/>
          <a:p>
            <a:pPr algn="l"/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ประเด็นที่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การนำผลการสอบวัดผลสัมฤทธิ์ปลายภาคเรียนไปใช้ในการพัฒนาคุณภาพการจัดการเรียนการสอน</a:t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3.1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พัฒนาครู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</a:t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ครูออกข้อสอบไม่ตรงกับผลการเรียนรู้ที่คาดหวัง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จังหวัด จัดอบรมครูไม่ตรงกับสภาพผลสัมฤทธิ์ที่จัดการเรียนการสอนและไม่ตรงกับสภาพผลสัมฤทธิ์ในปัจจุบัน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ให้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นำผลสัมฤทธิ์ปลายภาคเรียนมาเป็นข้อมูล/แนวทางในการพัฒนาครู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จัดการเรียนการสอนตาม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test blueprint</a:t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ครู ควรฝึกทักษะ สร้างความเข้าใจให้ผู้เรียนและครูมีความเข้าใจการเรียนรู้ตามโครงสร้างหลักสูตรและวิธีการวัดผลประเมินผล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                           3.2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พัฒนาสื่อการเรียนการสอน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หนังสือเรียนได้รับช้า  เนื่องจากงบประมาณมาช้า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ขาดการบูร</a:t>
            </a:r>
            <a:r>
              <a:rPr lang="th-TH" sz="3200" dirty="0" err="1" smtClean="0">
                <a:latin typeface="Angsana New" pitchFamily="18" charset="-34"/>
                <a:cs typeface="Angsana New" pitchFamily="18" charset="-34"/>
              </a:rPr>
              <a:t>ณา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การสื่อที่หลากหลาย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สื่อไม่หลากหลาย  ไม่ทันสมัย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เทคโนโลยีทางการศึกษาที่ทันสมัยยังเข้าไปไม่ถึง เช่น สัญญาณอินเตอร์เน็ต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ครูนำสื่อไปใช้ประกอบการเรียนการสอนน้อย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ครูขาดความรู้ในการผลิตสื่อ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ควรจัดอบรมครูเรื่องการผลิตสื่อ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200" dirty="0" err="1" smtClean="0">
                <a:latin typeface="Angsana New" pitchFamily="18" charset="-34"/>
                <a:cs typeface="Angsana New" pitchFamily="18" charset="-34"/>
              </a:rPr>
              <a:t>สนง.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dirty="0" err="1" smtClean="0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แจ้งจัดสรรงบประมาณซื้อสื่อให้เร็ว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จัดตั้งศูนย์เทคโนโลยีทางการศึกษาระดับตำบล เพื่อเป็นแหล่งแลกเปลี่ยนสื่อ/กระจายสื่อ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จัดให้มีสัญญาณ </a:t>
            </a:r>
            <a:r>
              <a:rPr lang="th-TH" sz="3200" dirty="0" err="1" smtClean="0">
                <a:latin typeface="Angsana New" pitchFamily="18" charset="-34"/>
                <a:cs typeface="Angsana New" pitchFamily="18" charset="-34"/>
              </a:rPr>
              <a:t>เน็ต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ครอบคลุมทุกตำบลและให้ใช้งานได้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200" dirty="0" smtClean="0">
                <a:latin typeface="Angsana New" pitchFamily="18" charset="-34"/>
                <a:cs typeface="Angsana New" pitchFamily="18" charset="-34"/>
              </a:rPr>
            </a:b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</p:spPr>
        <p:txBody>
          <a:bodyPr>
            <a:noAutofit/>
          </a:bodyPr>
          <a:lstStyle/>
          <a:p>
            <a:pPr algn="l"/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                                    3.3 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พัฒนาผู้เรียน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สอนเสริมวิชาบังคับ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เข้าค่ายวิชาการ (วิชาพื้นฐาน)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จัดสอน 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ICT</a:t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ศึกษาดูงาน ศูนย์</a:t>
            </a:r>
            <a:r>
              <a:rPr lang="th-TH" sz="3000" dirty="0" err="1" smtClean="0">
                <a:latin typeface="Angsana New" pitchFamily="18" charset="-34"/>
                <a:cs typeface="Angsana New" pitchFamily="18" charset="-34"/>
              </a:rPr>
              <a:t>วิทย์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จัดค่ายคุณธรรม จริยธรรม ค่านิยม 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ประการ ค่ายลูกเสือนอกโรงเรียน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จัดให้มีการ</a:t>
            </a:r>
            <a:r>
              <a:rPr lang="th-TH" sz="3000" dirty="0" err="1" smtClean="0">
                <a:latin typeface="Angsana New" pitchFamily="18" charset="-34"/>
                <a:cs typeface="Angsana New" pitchFamily="18" charset="-34"/>
              </a:rPr>
              <a:t>ติว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วิชาพื้นฐานก่อนสอบปลายภาค/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N Net </a:t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วิเคราะห์ นักศึกษา ว่า อ่อนในรายวิชาใด ให้เสริมในรายวิชานั้น ไม่ต้องโปรยหว่าน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จัดอบรม </a:t>
            </a:r>
            <a:r>
              <a:rPr lang="th-TH" sz="30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ในรายวิชาที่มีผลการเรียนต่ำ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สอนเสริมในรายวิชาที่ผลการเรียนต่ำ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- ให้ </a:t>
            </a:r>
            <a:r>
              <a:rPr lang="th-TH" sz="30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 เรียนรู้หลากหลายรูปแบบ / วิธีการ</a:t>
            </a:r>
            <a:endParaRPr lang="th-TH" sz="30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297634"/>
          </a:xfrm>
        </p:spPr>
        <p:txBody>
          <a:bodyPr>
            <a:normAutofit fontScale="90000"/>
          </a:bodyPr>
          <a:lstStyle/>
          <a:p>
            <a:pPr algn="l"/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600" u="sng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ข้อเสนอแนะเพิ่มเติมอื่น ๆ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ครูมีภารงานที่ได้รับมอบหมายมากเกินไป นอกเหนือจากการสอน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ครูไม่จบในสาขาวิชาที่สอนทำให้ขาดเทคนิคการสอน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ครู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คน สอนหลายวิชา/ ระดับ ทำให้การเรียนการสอนไม่มีคุณภาพ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แผนการสอนไม่สอดคล้องกับความเป็นจริง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แนวทางแก้ไข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ควรพัฒนาครู เรื่องของการบริหารเวลา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สร้างจิตสำนึกให้กับครู เรื่องความรับผิดชอบในหน้าที่การเรียนการสอนและจิตวิญญาณความเป็นครู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- ผู้บริหารต้องให้ความสำคัญกับการพัฒนาการจัดการเรียนการสอน และนิเทศ ติดตามอย่างต่อเนื่อง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ประเด็น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ที่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กระบวนการออกข้อสอบ สั่งข้อสอบ การจัดพิมพ์ และการจัดส่งข้อสอบ ทุกหลักสูตร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97207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Angsana New" pitchFamily="18" charset="-34"/>
                <a:cs typeface="Angsana New" pitchFamily="18" charset="-34"/>
              </a:rPr>
              <a:t>1.1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การออกข้อสอบ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b="1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</a:p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- มอบครู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ตำบลออกข้อสอบ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ทุกรายวิชาที่ลงทะเบียน ,อำเภอคัดเลือก ,ตรวจสอบ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ส่งกศน.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จังหวัด (วิชาบังคับ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จังหวัด แต่งตั้งคณะกรรมการคัดเลือกข้อสอบ ส่ง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ภาค (วิชาบังคับ) โรงพิมพ์ (วิชาเลือกส่งโรงพิมพ์)  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 -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ภาคตะวันออกประชุมปฏิบัติการ คัดเลือกข้อสอบรายวิชาบังคับ และรวบรวมส่ง สำนักงาน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- ครูออกข้อสอบตามผังข้อสอบของ สำนักงาน 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กศน.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- ครู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บางคนยังออกข้อสอบไม่ตรงกับผัง และไม่แยกเนื้อหาตามระดับชั้น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มอบหมายให้ครูที่จบแต่ละวิชาเอกรับผิดชอบออกข้อสอบมา แล้วนำมาคัดเลือกอีกในภาพรวม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</p:spPr>
        <p:txBody>
          <a:bodyPr/>
          <a:lstStyle/>
          <a:p>
            <a:pPr algn="l"/>
            <a:r>
              <a:rPr lang="th-TH" u="sng" dirty="0">
                <a:latin typeface="Angsana New" pitchFamily="18" charset="-34"/>
                <a:cs typeface="Angsana New" pitchFamily="18" charset="-34"/>
              </a:rPr>
              <a:t>แนวทางในการ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พัฒนา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- เตรียมการให้เร็วขึ้นอย่างน้อย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30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วัน ก่อนเปิดภาคเรียน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- ให้มีการวิเคราะห์ข้อสอบ มีอำนาจจำแนก  วิเคราะห์ความยาก-ง่าย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- ให้มีการจัดทำผังข้อสอบรายวิชาเลือกเป็นแกนกลาง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- จัดประชุมเชิงปฏิบัติการก่อนการจัดทำข้อสอบ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- แต่ละจังหวัดแต่งตั้งกรรมการออกข้อสอบ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297634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ngsana New" pitchFamily="18" charset="-34"/>
                <a:cs typeface="Angsana New" pitchFamily="18" charset="-34"/>
              </a:rPr>
              <a:t>1.2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การสั่งพิมพ์ (ผ่าน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web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pc="-20" dirty="0">
                <a:latin typeface="Angsana New" pitchFamily="18" charset="-34"/>
                <a:cs typeface="Angsana New" pitchFamily="18" charset="-34"/>
              </a:rPr>
              <a:t>วิชาบังคับ – </a:t>
            </a:r>
            <a:r>
              <a:rPr lang="th-TH" spc="-20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pc="-20" dirty="0">
                <a:latin typeface="Angsana New" pitchFamily="18" charset="-34"/>
                <a:cs typeface="Angsana New" pitchFamily="18" charset="-34"/>
              </a:rPr>
              <a:t>อำเภอ กรอกข้อมูล โดยประชุมและแยกอำเภอ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วิชาเลือก – 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สนง.กศน.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จังหวัด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u="sng" dirty="0">
                <a:latin typeface="Angsana New" pitchFamily="18" charset="-34"/>
                <a:cs typeface="Angsana New" pitchFamily="18" charset="-34"/>
              </a:rPr>
              <a:t>แนวทางในการ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พัฒนา</a:t>
            </a:r>
            <a:r>
              <a:rPr lang="en-US" u="sng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u="sng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>จังหวัดควรจัดประชุมและบันทึกข้อมูลการส่งข้อสอบพร้อมกัน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6500858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>
                <a:latin typeface="Angsana New" pitchFamily="18" charset="-34"/>
                <a:cs typeface="Angsana New" pitchFamily="18" charset="-34"/>
              </a:rPr>
              <a:t>1.3 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การจัดพิมพ์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ข้อสอบ</a:t>
            </a:r>
            <a:r>
              <a:rPr lang="en-US" sz="4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sz="4000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  <a:r>
              <a:rPr lang="en-US" sz="4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วิชา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บังคับ – สำนักงาน </a:t>
            </a:r>
            <a:r>
              <a:rPr lang="th-TH" sz="4000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ดำเนินการ</a:t>
            </a:r>
            <a:r>
              <a:rPr lang="en-US" sz="40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>
                <a:latin typeface="Angsana New" pitchFamily="18" charset="-34"/>
                <a:cs typeface="Angsana New" pitchFamily="18" charset="-34"/>
              </a:rPr>
            </a:br>
            <a:r>
              <a:rPr lang="th-TH" sz="4000" dirty="0">
                <a:latin typeface="Angsana New" pitchFamily="18" charset="-34"/>
                <a:cs typeface="Angsana New" pitchFamily="18" charset="-34"/>
              </a:rPr>
              <a:t>วิชาเลือกเลือก – </a:t>
            </a:r>
            <a:r>
              <a:rPr lang="th-TH" sz="4000" dirty="0" err="1">
                <a:latin typeface="Angsana New" pitchFamily="18" charset="-34"/>
                <a:cs typeface="Angsana New" pitchFamily="18" charset="-34"/>
              </a:rPr>
              <a:t>สนง.กศน.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จังหวัด 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ดำเนินการ</a:t>
            </a:r>
            <a:br>
              <a:rPr lang="th-TH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u="sng" dirty="0">
                <a:latin typeface="Angsana New" pitchFamily="18" charset="-34"/>
                <a:cs typeface="Angsana New" pitchFamily="18" charset="-34"/>
              </a:rPr>
              <a:t>แนวทางในการ</a:t>
            </a:r>
            <a:r>
              <a:rPr lang="th-TH" sz="4000" u="sng" dirty="0" smtClean="0">
                <a:latin typeface="Angsana New" pitchFamily="18" charset="-34"/>
                <a:cs typeface="Angsana New" pitchFamily="18" charset="-34"/>
              </a:rPr>
              <a:t>พัฒนา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   ดีแล้ว</a:t>
            </a:r>
            <a:br>
              <a:rPr lang="th-TH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4000" dirty="0">
                <a:latin typeface="Angsana New" pitchFamily="18" charset="-34"/>
                <a:cs typeface="Angsana New" pitchFamily="18" charset="-34"/>
              </a:rPr>
              <a:t>1.4 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การจัดส่งข้อสอบ</a:t>
            </a:r>
            <a:r>
              <a:rPr lang="en-US" sz="40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>
                <a:latin typeface="Angsana New" pitchFamily="18" charset="-34"/>
                <a:cs typeface="Angsana New" pitchFamily="18" charset="-34"/>
              </a:rPr>
            </a:br>
            <a:r>
              <a:rPr lang="th-TH" sz="4000" u="sng" dirty="0" smtClean="0">
                <a:latin typeface="Angsana New" pitchFamily="18" charset="-34"/>
                <a:cs typeface="Angsana New" pitchFamily="18" charset="-34"/>
              </a:rPr>
              <a:t> สภาพการดำเนินงานปัจจุบัน 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 </a:t>
            </a:r>
            <a:br>
              <a:rPr lang="th-TH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dirty="0" err="1">
                <a:latin typeface="Angsana New" pitchFamily="18" charset="-34"/>
                <a:cs typeface="Angsana New" pitchFamily="18" charset="-34"/>
              </a:rPr>
              <a:t>สนง.กศน.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 จัดส่งข้อสอบช้า ทำให้ต้องบริหารจัดการอย่างเร่งด่วน 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u="sng" dirty="0" smtClean="0">
                <a:latin typeface="Angsana New" pitchFamily="18" charset="-34"/>
                <a:cs typeface="Angsana New" pitchFamily="18" charset="-34"/>
              </a:rPr>
              <a:t> แนวทางในการพัฒนา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 </a:t>
            </a:r>
            <a:br>
              <a:rPr lang="th-TH" sz="40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dirty="0">
                <a:latin typeface="Angsana New" pitchFamily="18" charset="-34"/>
                <a:cs typeface="Angsana New" pitchFamily="18" charset="-34"/>
              </a:rPr>
              <a:t> สำนักงาน </a:t>
            </a:r>
            <a:r>
              <a:rPr lang="th-TH" sz="4000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 ควรจัดส่งให้เร็วขึ้นและให้มีเวลาบริหารจัดการอย่างน้อย </a:t>
            </a:r>
            <a:r>
              <a:rPr lang="en-US" sz="4000" dirty="0">
                <a:latin typeface="Angsana New" pitchFamily="18" charset="-34"/>
                <a:cs typeface="Angsana New" pitchFamily="18" charset="-34"/>
              </a:rPr>
              <a:t>5 </a:t>
            </a:r>
            <a:r>
              <a:rPr lang="th-TH" sz="4000" dirty="0">
                <a:latin typeface="Angsana New" pitchFamily="18" charset="-34"/>
                <a:cs typeface="Angsana New" pitchFamily="18" charset="-34"/>
              </a:rPr>
              <a:t>วันทำการ และควรส่งให้ถึงสถานศึกษาด้วย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latin typeface="Angsana New" pitchFamily="18" charset="-34"/>
                <a:cs typeface="Angsana New" pitchFamily="18" charset="-34"/>
              </a:rPr>
            </a:br>
            <a:endParaRPr lang="th-TH" u="sng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6572296"/>
          </a:xfrm>
        </p:spPr>
        <p:txBody>
          <a:bodyPr>
            <a:normAutofit fontScale="90000"/>
          </a:bodyPr>
          <a:lstStyle/>
          <a:p>
            <a:pPr algn="l"/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                       </a:t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                      ประเด็นที่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การบริหารการจัดสอบให้มีคุณภาพ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3600" dirty="0">
                <a:latin typeface="Angsana New" pitchFamily="18" charset="-34"/>
                <a:cs typeface="Angsana New" pitchFamily="18" charset="-34"/>
              </a:rPr>
              <a:t>2.1 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การจัดสถานที่สอบและห้อง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สอบ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  <a:r>
              <a:rPr lang="en-US" sz="3600" u="sng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 อำเภอ ประสานสนามสอบ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,ห้อง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สอบ และกรรมการคุมสอบ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3600" dirty="0">
                <a:latin typeface="Angsana New" pitchFamily="18" charset="-34"/>
                <a:cs typeface="Angsana New" pitchFamily="18" charset="-34"/>
              </a:rPr>
              <a:t>2.2 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การเตรียมผู้ดำเนินการสอบ (กรรมการกลาง  กรรมการคุมสอบ)</a:t>
            </a:r>
            <a:r>
              <a:rPr lang="en-US" sz="36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 - กรรมการ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กลาง 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อำเภอจัดทำคำสั่งแต่งตั้งกรรมการกลางและกรรมการคุม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สอบ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มีการจัดประชุมชี้แจงกรรมการคุม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สอบ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ครูใช้ชื่อคนอื่นคุม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แทน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u="sng" dirty="0">
                <a:latin typeface="Angsana New" pitchFamily="18" charset="-34"/>
                <a:cs typeface="Angsana New" pitchFamily="18" charset="-34"/>
              </a:rPr>
              <a:t>แนวทางในการดำเนินการ</a:t>
            </a:r>
            <a:r>
              <a:rPr lang="th-TH" sz="3600" u="sng" dirty="0" smtClean="0">
                <a:latin typeface="Angsana New" pitchFamily="18" charset="-34"/>
                <a:cs typeface="Angsana New" pitchFamily="18" charset="-34"/>
              </a:rPr>
              <a:t>พัฒนา</a:t>
            </a:r>
            <a:r>
              <a:rPr lang="en-US" sz="3600" u="sng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- ชี้แจงกรรมการคุมสอบ เรื่องข้อปฏิบัติ</a:t>
            </a:r>
            <a:r>
              <a:rPr lang="en-US" sz="36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>
                <a:latin typeface="Angsana New" pitchFamily="18" charset="-34"/>
                <a:cs typeface="Angsana New" pitchFamily="18" charset="-34"/>
              </a:rPr>
            </a:br>
            <a:r>
              <a:rPr lang="th-TH" sz="3600" dirty="0">
                <a:latin typeface="Angsana New" pitchFamily="18" charset="-34"/>
                <a:cs typeface="Angsana New" pitchFamily="18" charset="-34"/>
              </a:rPr>
              <a:t>การสอบให้ละเอียด เช่น การฝนรหัส รายละเอียดอื่น ๆ ให้ครบถ้วน</a:t>
            </a:r>
            <a:r>
              <a:rPr lang="en-US" sz="36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>
                <a:latin typeface="Angsana New" pitchFamily="18" charset="-34"/>
                <a:cs typeface="Angsana New" pitchFamily="18" charset="-34"/>
              </a:rPr>
            </a:br>
            <a:r>
              <a:rPr lang="th-TH" sz="3600" dirty="0">
                <a:latin typeface="Angsana New" pitchFamily="18" charset="-34"/>
                <a:cs typeface="Angsana New" pitchFamily="18" charset="-34"/>
              </a:rPr>
              <a:t> - กำกับให้คณะกรรมการคุมสอบปฏิบัติตามระเบียบว่าด้วยการสอบอย่างเคร่งครัด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22619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             </a:t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            </a:t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              </a:t>
            </a:r>
            <a:r>
              <a:rPr lang="en-US" sz="4200" dirty="0" smtClean="0">
                <a:latin typeface="Angsana New" pitchFamily="18" charset="-34"/>
                <a:cs typeface="Angsana New" pitchFamily="18" charset="-34"/>
              </a:rPr>
              <a:t>2.3 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การเตรียมผู้สอบหรือ</a:t>
            </a:r>
            <a:r>
              <a:rPr lang="th-TH" sz="4200" dirty="0" smtClean="0">
                <a:latin typeface="Angsana New" pitchFamily="18" charset="-34"/>
                <a:cs typeface="Angsana New" pitchFamily="18" charset="-34"/>
              </a:rPr>
              <a:t>นักศึกษา</a:t>
            </a:r>
            <a:r>
              <a:rPr lang="en-US" sz="4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200" u="sng" dirty="0">
                <a:latin typeface="Angsana New" pitchFamily="18" charset="-34"/>
                <a:cs typeface="Angsana New" pitchFamily="18" charset="-34"/>
              </a:rPr>
              <a:t>สภาพการดำเนินงาน</a:t>
            </a:r>
            <a:r>
              <a:rPr lang="th-TH" sz="4200" u="sng" dirty="0" smtClean="0">
                <a:latin typeface="Angsana New" pitchFamily="18" charset="-34"/>
                <a:cs typeface="Angsana New" pitchFamily="18" charset="-34"/>
              </a:rPr>
              <a:t>ปัจจุบัน</a:t>
            </a:r>
            <a:r>
              <a:rPr lang="en-US" sz="42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4200" dirty="0" err="1">
                <a:latin typeface="Angsana New" pitchFamily="18" charset="-34"/>
                <a:cs typeface="Angsana New" pitchFamily="18" charset="-34"/>
              </a:rPr>
              <a:t>ปริ้น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ตาราง</a:t>
            </a:r>
            <a:r>
              <a:rPr lang="th-TH" sz="4200" dirty="0" smtClean="0">
                <a:latin typeface="Angsana New" pitchFamily="18" charset="-34"/>
                <a:cs typeface="Angsana New" pitchFamily="18" charset="-34"/>
              </a:rPr>
              <a:t>สอบให้นักศึกษา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เป็นรายบุคคลและล่วงหน้า </a:t>
            </a:r>
            <a:r>
              <a:rPr lang="en-US" sz="4200" dirty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เดือน</a:t>
            </a:r>
            <a:r>
              <a:rPr lang="en-US" sz="42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200" dirty="0">
                <a:latin typeface="Angsana New" pitchFamily="18" charset="-34"/>
                <a:cs typeface="Angsana New" pitchFamily="18" charset="-34"/>
              </a:rPr>
            </a:br>
            <a:r>
              <a:rPr lang="th-TH" sz="4200" dirty="0">
                <a:latin typeface="Angsana New" pitchFamily="18" charset="-34"/>
                <a:cs typeface="Angsana New" pitchFamily="18" charset="-34"/>
              </a:rPr>
              <a:t>- ครูฝึกให้ </a:t>
            </a:r>
            <a:r>
              <a:rPr lang="th-TH" sz="4200" dirty="0" err="1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ฝนกระดาษคำตอบ</a:t>
            </a:r>
            <a:r>
              <a:rPr lang="en-US" sz="42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200" dirty="0">
                <a:latin typeface="Angsana New" pitchFamily="18" charset="-34"/>
                <a:cs typeface="Angsana New" pitchFamily="18" charset="-34"/>
              </a:rPr>
            </a:br>
            <a:r>
              <a:rPr lang="th-TH" sz="4200" dirty="0">
                <a:latin typeface="Angsana New" pitchFamily="18" charset="-34"/>
                <a:cs typeface="Angsana New" pitchFamily="18" charset="-34"/>
              </a:rPr>
              <a:t>- ครูชี้แจงการแต่งกาย เตรียมอุปกรณ์การสอบ บัตรประจำตัวสอบ</a:t>
            </a:r>
            <a:r>
              <a:rPr lang="en-US" sz="4200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200" dirty="0">
                <a:latin typeface="Angsana New" pitchFamily="18" charset="-34"/>
                <a:cs typeface="Angsana New" pitchFamily="18" charset="-34"/>
              </a:rPr>
            </a:br>
            <a:r>
              <a:rPr lang="th-TH" sz="4200" dirty="0">
                <a:latin typeface="Angsana New" pitchFamily="18" charset="-34"/>
                <a:cs typeface="Angsana New" pitchFamily="18" charset="-34"/>
              </a:rPr>
              <a:t>- ครูประชาสัมพันธ์การสอบให้ </a:t>
            </a:r>
            <a:r>
              <a:rPr lang="th-TH" sz="4200" dirty="0" err="1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ทราบผ่านทาง </a:t>
            </a:r>
            <a:r>
              <a:rPr lang="th-TH" sz="4200" dirty="0" err="1">
                <a:latin typeface="Angsana New" pitchFamily="18" charset="-34"/>
                <a:cs typeface="Angsana New" pitchFamily="18" charset="-34"/>
              </a:rPr>
              <a:t>ไลน์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 และ</a:t>
            </a:r>
            <a:r>
              <a:rPr lang="th-TH" sz="4200" dirty="0" err="1" smtClean="0">
                <a:latin typeface="Angsana New" pitchFamily="18" charset="-34"/>
                <a:cs typeface="Angsana New" pitchFamily="18" charset="-34"/>
              </a:rPr>
              <a:t>เฟสบุ๊ค</a:t>
            </a:r>
            <a:r>
              <a:rPr lang="en-US" sz="42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2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200" u="sng" dirty="0">
                <a:latin typeface="Angsana New" pitchFamily="18" charset="-34"/>
                <a:cs typeface="Angsana New" pitchFamily="18" charset="-34"/>
              </a:rPr>
              <a:t>แนวทางในการดำเนินการ</a:t>
            </a:r>
            <a:r>
              <a:rPr lang="th-TH" sz="4200" u="sng" dirty="0" smtClean="0">
                <a:latin typeface="Angsana New" pitchFamily="18" charset="-34"/>
                <a:cs typeface="Angsana New" pitchFamily="18" charset="-34"/>
              </a:rPr>
              <a:t>พัฒนา</a:t>
            </a:r>
            <a:r>
              <a:rPr lang="en-US" sz="4200" u="sng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2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- ชี้แจง เน้นย้ำ </a:t>
            </a:r>
            <a:r>
              <a:rPr lang="th-TH" sz="4200" dirty="0" err="1">
                <a:latin typeface="Angsana New" pitchFamily="18" charset="-34"/>
                <a:cs typeface="Angsana New" pitchFamily="18" charset="-34"/>
              </a:rPr>
              <a:t>กับชับ</a:t>
            </a:r>
            <a:r>
              <a:rPr lang="th-TH" sz="4200" dirty="0">
                <a:latin typeface="Angsana New" pitchFamily="18" charset="-34"/>
                <a:cs typeface="Angsana New" pitchFamily="18" charset="-34"/>
              </a:rPr>
              <a:t> ให้ผู้เข้าสอบปฏิบัติตนให้ถูกต้องตามระเบียบอย่างทั่วถึงทุกคน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               2.3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การเตรียมผู้สอบหรือนักศึกษา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- กรรมการกลาง 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กศน.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อำเภอจัดทำคำสั่งแต่งตั้งกรรมการกลางและกรรมการคุมสอบ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- มีการจัดประชุมชี้แจงกรรมการคุมสอบ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- ครูใช้ชื่อคนอื่นคุมสอบแทน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แนวทางในการดำเนินการพัฒนา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- ชี้แจง เน้นย้ำ กำชับ ให้ผู้เข้าสอบปฏิบัติตนให้ถูกต้องตามระเบียบอย่างทั่วถึงทุกคน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6297634"/>
          </a:xfrm>
        </p:spPr>
        <p:txBody>
          <a:bodyPr>
            <a:normAutofit fontScale="90000"/>
          </a:bodyPr>
          <a:lstStyle/>
          <a:p>
            <a:pPr algn="l"/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>                2.4 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การดำเนินการสอบ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(ก่อนสอบ/ ระหว่างสอบ/ หลังสอบ)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u="sng" dirty="0" smtClean="0">
                <a:latin typeface="Angsana New" pitchFamily="18" charset="-34"/>
                <a:cs typeface="Angsana New" pitchFamily="18" charset="-34"/>
              </a:rPr>
              <a:t>สภาพการดำเนินงานปัจจุบัน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u="sng" dirty="0" smtClean="0">
                <a:latin typeface="Angsana New" pitchFamily="18" charset="-34"/>
                <a:cs typeface="Angsana New" pitchFamily="18" charset="-34"/>
              </a:rPr>
              <a:t>ก่อนสอบ  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- ประชุมชี้แจงคณะกรรมการสอบ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 - ติดรายชื่อผู้เข้าสอบหน้าห้องสอบ/ บอร์ดกลาง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 - ตรวจสอบเลขข้อสอบ/ จำนวนข้อสอบ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 - จัดทำเอกสารที่เกี่ยวข้อง เช่น ใบลงเวลากรรมการ ,รับ ส่งข้อสอบ และเอกสารการเงิน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 - จัดเตรียมอาหารว่าง เครื่องดื่ม สำหรับผู้ปฏิบัติงานสนามสอบ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 - ติดระเบียบการเข้าสอบหน้าห้องสอบและบอร์ดกลาง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u="sng" dirty="0" smtClean="0">
                <a:latin typeface="Angsana New" pitchFamily="18" charset="-34"/>
                <a:cs typeface="Angsana New" pitchFamily="18" charset="-34"/>
              </a:rPr>
              <a:t>ระหว่างสอบ  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- มีการประชาสัมพันธ์ จากกรรมการกลางเป็นระยะ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- กรรมการกลาง ตรวจเยี่ยมความเรียบร้อยของห้องสอบ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- กรรมการคุมสอบชี้แจง </a:t>
            </a:r>
            <a:r>
              <a:rPr lang="th-TH" sz="3300" dirty="0" err="1" smtClean="0">
                <a:latin typeface="Angsana New" pitchFamily="18" charset="-34"/>
                <a:cs typeface="Angsana New" pitchFamily="18" charset="-34"/>
              </a:rPr>
              <a:t>นศ.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 ในการฝนรหัส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3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300" u="sng" dirty="0" smtClean="0">
                <a:latin typeface="Angsana New" pitchFamily="18" charset="-34"/>
                <a:cs typeface="Angsana New" pitchFamily="18" charset="-34"/>
              </a:rPr>
              <a:t>หลังสอบ</a:t>
            </a:r>
            <a:r>
              <a:rPr lang="en-US" sz="33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- ตรวจเช็คจำนวนข้อสอบ กระดาษคำตอบ ให้ตรงตามจำนวนผู้เข้าสอบ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161</Words>
  <Application>Microsoft Office PowerPoint</Application>
  <PresentationFormat>นำเสนอทางหน้าจอ (4:3)</PresentationFormat>
  <Paragraphs>24</Paragraphs>
  <Slides>15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6" baseType="lpstr">
      <vt:lpstr>ชุดรูปแบบของ Office</vt:lpstr>
      <vt:lpstr>ประเด็น การแบ่งกลุ่มสัมมนาสภาพการดำเนินงานการวัดและประเมินผลหลักสูตรการศึกษานอกระบบ ระดับการศึกษาขั้นพื้นฐาน  พุทธศักราช 2551  และกระบวนการจัดสอบทุกหลักสูตร</vt:lpstr>
      <vt:lpstr> ประเด็นที่ 1 กระบวนการออกข้อสอบ สั่งข้อสอบ การจัดพิมพ์ และการจัดส่งข้อสอบ ทุกหลักสูตร </vt:lpstr>
      <vt:lpstr>แนวทางในการพัฒนา - เตรียมการให้เร็วขึ้นอย่างน้อย 30 วัน ก่อนเปิดภาคเรียน - ให้มีการวิเคราะห์ข้อสอบ มีอำนาจจำแนก  วิเคราะห์ความยาก-ง่าย - ให้มีการจัดทำผังข้อสอบรายวิชาเลือกเป็นแกนกลาง - จัดประชุมเชิงปฏิบัติการก่อนการจัดทำข้อสอบ - แต่ละจังหวัดแต่งตั้งกรรมการออกข้อสอบ</vt:lpstr>
      <vt:lpstr>1.2 การสั่งพิมพ์ (ผ่าน web) สภาพการดำเนินงานปัจจุบัน วิชาบังคับ – กศน.อำเภอ กรอกข้อมูล โดยประชุมและแยกอำเภอ วิชาเลือก – สนง.กศน.จังหวัด แนวทางในการพัฒนา จังหวัดควรจัดประชุมและบันทึกข้อมูลการส่งข้อสอบพร้อมกัน </vt:lpstr>
      <vt:lpstr>1.3 การจัดพิมพ์ข้อสอบ สภาพการดำเนินงานปัจจุบัน วิชาบังคับ – สำนักงาน กศน.ดำเนินการ วิชาเลือกเลือก – สนง.กศน.จังหวัด ดำเนินการ แนวทางในการพัฒนา   ดีแล้ว 1.4 การจัดส่งข้อสอบ  สภาพการดำเนินงานปัจจุบัน    สนง.กศน. จัดส่งข้อสอบช้า ทำให้ต้องบริหารจัดการอย่างเร่งด่วน   แนวทางในการพัฒนา   สำนักงาน กศน. ควรจัดส่งให้เร็วขึ้นและให้มีเวลาบริหารจัดการอย่างน้อย 5 วันทำการ และควรส่งให้ถึงสถานศึกษาด้วย  </vt:lpstr>
      <vt:lpstr>                                                 ประเด็นที่ 2 การบริหารการจัดสอบให้มีคุณภาพ 2.1 การจัดสถานที่สอบและห้องสอบ สภาพการดำเนินงานปัจจุบัน  - กศน. อำเภอ ประสานสนามสอบ ,ห้องสอบ และกรรมการคุมสอบ  2.2 การเตรียมผู้ดำเนินการสอบ (กรรมการกลาง  กรรมการคุมสอบ) สภาพการดำเนินงานปัจจุบัน  - กรรมการกลาง กศน.อำเภอจัดทำคำสั่งแต่งตั้งกรรมการกลางและกรรมการคุมสอบ  - มีการจัดประชุมชี้แจงกรรมการคุมสอบ  - ครูใช้ชื่อคนอื่นคุมแทน แนวทางในการดำเนินการพัฒนา - ชี้แจงกรรมการคุมสอบ เรื่องข้อปฏิบัติ การสอบให้ละเอียด เช่น การฝนรหัส รายละเอียดอื่น ๆ ให้ครบถ้วน  - กำกับให้คณะกรรมการคุมสอบปฏิบัติตามระเบียบว่าด้วยการสอบอย่างเคร่งครัด </vt:lpstr>
      <vt:lpstr>                                                 2.3 การเตรียมผู้สอบหรือนักศึกษา สภาพการดำเนินงานปัจจุบัน  - ปริ้นตารางสอบให้นักศึกษาเป็นรายบุคคลและล่วงหน้า 1 เดือน - ครูฝึกให้ นศ.ฝนกระดาษคำตอบ - ครูชี้แจงการแต่งกาย เตรียมอุปกรณ์การสอบ บัตรประจำตัวสอบ - ครูประชาสัมพันธ์การสอบให้ นศ.ทราบผ่านทาง ไลน์ และเฟสบุ๊ค แนวทางในการดำเนินการพัฒนา   - ชี้แจง เน้นย้ำ กับชับ ให้ผู้เข้าสอบปฏิบัติตนให้ถูกต้องตามระเบียบอย่างทั่วถึงทุกคน    </vt:lpstr>
      <vt:lpstr>                  2.3 การเตรียมผู้สอบหรือนักศึกษา สภาพการดำเนินงานปัจจุบัน - กรรมการกลาง กศน.อำเภอจัดทำคำสั่งแต่งตั้งกรรมการกลางและกรรมการคุมสอบ - มีการจัดประชุมชี้แจงกรรมการคุมสอบ - ครูใช้ชื่อคนอื่นคุมสอบแทน แนวทางในการดำเนินการพัฒนา - ชี้แจง เน้นย้ำ กำชับ ให้ผู้เข้าสอบปฏิบัติตนให้ถูกต้องตามระเบียบอย่างทั่วถึงทุกคน  </vt:lpstr>
      <vt:lpstr>                 2.4 การดำเนินการสอบ  (ก่อนสอบ/ ระหว่างสอบ/ หลังสอบ) สภาพการดำเนินงานปัจจุบัน ก่อนสอบ      - ประชุมชี้แจงคณะกรรมการสอบ   - ติดรายชื่อผู้เข้าสอบหน้าห้องสอบ/ บอร์ดกลาง   - ตรวจสอบเลขข้อสอบ/ จำนวนข้อสอบ   - จัดทำเอกสารที่เกี่ยวข้อง เช่น ใบลงเวลากรรมการ ,รับ ส่งข้อสอบ และเอกสารการเงิน   - จัดเตรียมอาหารว่าง เครื่องดื่ม สำหรับผู้ปฏิบัติงานสนามสอบ   - ติดระเบียบการเข้าสอบหน้าห้องสอบและบอร์ดกลาง ระหว่างสอบ  - มีการประชาสัมพันธ์ จากกรรมการกลางเป็นระยะ - กรรมการกลาง ตรวจเยี่ยมความเรียบร้อยของห้องสอบ - กรรมการคุมสอบชี้แจง นศ. ในการฝนรหัส หลังสอบ  - ตรวจเช็คจำนวนข้อสอบ กระดาษคำตอบ ให้ตรงตามจำนวนผู้เข้าสอบ </vt:lpstr>
      <vt:lpstr>              2.5 แนวทางการบริหารการจัดสอบ      1) ระหว่างภาค  สภาพการดำเนินงานปัจจุบัน - ครูดำเนินการจัดสอบ/ ทำข้อสอบเอง /จัดสอบเอง แนวทางในการดำเนินการพัฒนา - ให้มีการประชุมจัดทำข้อสอบระหว่างภาคร่วมกันระหว่างจังหวัด หรือ ภายในจังหวัดเดียวกัน - ตั้งคณะทำงานออกข้อสอบระหว่างภาคของแต่ละจังหวัด     2) ปลายภาค  สภาพการดำเนินงานปัจจุบัน - กศน.อำเภอ ดำเนินงานในระยะเวลาตามที่ สนง.กศน.กำหนด แนวทางในการดำเนินการพัฒนา - ควรให้มีการจัดสอบรายวิชาเลือกก่อนวิชาบังคับหรือสอบนอกตาราง</vt:lpstr>
      <vt:lpstr>              .6 แนวทางและมาตรการแก้ไขปัญหาการขาดสอบปลายภาคเรียน สภาพการดำเนินงานปัจจุบัน - ตัดหมดสิทธิ์สอบ - ส่งไปรษณียบัตร - ติดตามทางไลน์/เฟส - โครงการเยี่ยมบ้าน นศ. - ประชาสัมพันธ์เสียงตามสาย หมู่บ้าน สถานีวิทยุชุมชน แนวทางในการดำเนินการพัฒนา - ควรจัดให้มีการเลื่อนสอบ กรณี นศ. ไม่สามารถเข้าสอบได้ตามกำหนดเวลา โดยเขียนคำร้องก่อนถึงวันสอบจริง 7 วัน - ให้มีการสอบด้วยระบบ E exam - นศ.ที่ขาดสอบภาคเรียนต่อไปให้ลงทะเบียนด้วยตนเองที่ กศน.อำเภอ - นศ.ที่ขาดสอบ 2 ภาคเรียน ไม่ให้ลงทะเบียนต่อ</vt:lpstr>
      <vt:lpstr> ประเด็นที่ 3 การนำผลการสอบวัดผลสัมฤทธิ์ปลายภาคเรียนไปใช้ในการพัฒนาคุณภาพการจัดการเรียนการสอน 3.1 พัฒนาครู  สภาพการดำเนินงานปัจจุบัน - ครูออกข้อสอบไม่ตรงกับผลการเรียนรู้ที่คาดหวัง - จังหวัด จัดอบรมครูไม่ตรงกับสภาพผลสัมฤทธิ์ที่จัดการเรียนการสอนและไม่ตรงกับสภาพผลสัมฤทธิ์ในปัจจุบัน แนวทางในการดำเนินการพัฒนา - ให้ กศน. นำผลสัมฤทธิ์ปลายภาคเรียนมาเป็นข้อมูล/แนวทางในการพัฒนาครู - จัดการเรียนการสอนตาม test blueprint - ครู ควรฝึกทักษะ สร้างความเข้าใจให้ผู้เรียนและครูมีความเข้าใจการเรียนรู้ตามโครงสร้างหลักสูตรและวิธีการวัดผลประเมินผล </vt:lpstr>
      <vt:lpstr>                              3.2 พัฒนาสื่อการเรียนการสอน สภาพการดำเนินงานปัจจุบัน - หนังสือเรียนได้รับช้า  เนื่องจากงบประมาณมาช้า - ขาดการบูรณาการสื่อที่หลากหลาย - สื่อไม่หลากหลาย  ไม่ทันสมัย - เทคโนโลยีทางการศึกษาที่ทันสมัยยังเข้าไปไม่ถึง เช่น สัญญาณอินเตอร์เน็ต - ครูนำสื่อไปใช้ประกอบการเรียนการสอนน้อย - ครูขาดความรู้ในการผลิตสื่อ แนวทางในการดำเนินการพัฒนา - ควรจัดอบรมครูเรื่องการผลิตสื่อ - สนง. กศน. แจ้งจัดสรรงบประมาณซื้อสื่อให้เร็ว - จัดตั้งศูนย์เทคโนโลยีทางการศึกษาระดับตำบล เพื่อเป็นแหล่งแลกเปลี่ยนสื่อ/กระจายสื่อ - จัดให้มีสัญญาณ เน็ต ครอบคลุมทุกตำบลและให้ใช้งานได้ </vt:lpstr>
      <vt:lpstr>                                    3.3 พัฒนาผู้เรียน สภาพการดำเนินงานปัจจุบัน - สอนเสริมวิชาบังคับ - เข้าค่ายวิชาการ (วิชาพื้นฐาน) - จัดสอน ICT - ศึกษาดูงาน ศูนย์วิทย์ - จัดค่ายคุณธรรม จริยธรรม ค่านิยม 12 ประการ ค่ายลูกเสือนอกโรงเรียน แนวทางในการดำเนินการพัฒนา - จัดให้มีการติววิชาพื้นฐานก่อนสอบปลายภาค/N Net  - วิเคราะห์ นักศึกษา ว่า อ่อนในรายวิชาใด ให้เสริมในรายวิชานั้น ไม่ต้องโปรยหว่าน - จัดอบรม นศ.ในรายวิชาที่มีผลการเรียนต่ำ - สอนเสริมในรายวิชาที่ผลการเรียนต่ำ - ให้ นศ. เรียนรู้หลากหลายรูปแบบ / วิธีการ</vt:lpstr>
      <vt:lpstr> ข้อเสนอแนะเพิ่มเติมอื่น ๆ   - ครูมีภารงานที่ได้รับมอบหมายมากเกินไป นอกเหนือจากการสอน  - ครูไม่จบในสาขาวิชาที่สอนทำให้ขาดเทคนิคการสอน  - ครู 1 คน สอนหลายวิชา/ ระดับ ทำให้การเรียนการสอนไม่มีคุณภาพ  - แผนการสอนไม่สอดคล้องกับความเป็นจริง แนวทางแก้ไข  - ควรพัฒนาครู เรื่องของการบริหารเวลา  - สร้างจิตสำนึกให้กับครู เรื่องความรับผิดชอบในหน้าที่การเรียนการสอนและจิตวิญญาณความเป็นครู  - ผู้บริหารต้องให้ความสำคัญกับการพัฒนาการจัดการเรียนการสอน และนิเทศ ติดตามอย่างต่อเนื่อง </vt:lpstr>
    </vt:vector>
  </TitlesOfParts>
  <Company>29/09/2010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Great</dc:creator>
  <cp:lastModifiedBy>NBsomsong</cp:lastModifiedBy>
  <cp:revision>10</cp:revision>
  <dcterms:created xsi:type="dcterms:W3CDTF">2015-09-14T16:37:41Z</dcterms:created>
  <dcterms:modified xsi:type="dcterms:W3CDTF">2015-09-15T01:57:03Z</dcterms:modified>
</cp:coreProperties>
</file>